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58" r:id="rId5"/>
    <p:sldId id="260" r:id="rId6"/>
    <p:sldId id="261" r:id="rId7"/>
    <p:sldId id="264" r:id="rId8"/>
    <p:sldId id="263" r:id="rId9"/>
    <p:sldId id="266" r:id="rId10"/>
    <p:sldId id="273" r:id="rId11"/>
    <p:sldId id="267" r:id="rId12"/>
    <p:sldId id="268" r:id="rId13"/>
    <p:sldId id="269" r:id="rId14"/>
    <p:sldId id="270" r:id="rId15"/>
    <p:sldId id="271" r:id="rId16"/>
    <p:sldId id="274" r:id="rId17"/>
    <p:sldId id="275" r:id="rId18"/>
    <p:sldId id="276" r:id="rId19"/>
    <p:sldId id="277" r:id="rId20"/>
    <p:sldId id="278" r:id="rId21"/>
    <p:sldId id="279"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94660"/>
  </p:normalViewPr>
  <p:slideViewPr>
    <p:cSldViewPr>
      <p:cViewPr varScale="1">
        <p:scale>
          <a:sx n="72" d="100"/>
          <a:sy n="72" d="100"/>
        </p:scale>
        <p:origin x="139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64288D20-822D-47C8-A870-AC070006205E}" type="datetimeFigureOut">
              <a:rPr lang="en-CA"/>
              <a:pPr>
                <a:defRPr/>
              </a:pPr>
              <a:t>29/01/2015</a:t>
            </a:fld>
            <a:endParaRPr lang="en-CA" dirty="0"/>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n-CA"/>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DD6BFB40-2129-416F-8561-72F5CD131BEE}" type="slidenum">
              <a:rPr lang="en-CA"/>
              <a:pPr>
                <a:defRPr/>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AD1C2FE7-F893-4362-82C6-CAD3ABA76910}" type="datetimeFigureOut">
              <a:rPr lang="en-CA"/>
              <a:pPr>
                <a:defRPr/>
              </a:pPr>
              <a:t>29/01/2015</a:t>
            </a:fld>
            <a:endParaRPr lang="en-CA" dirty="0"/>
          </a:p>
        </p:txBody>
      </p:sp>
      <p:sp>
        <p:nvSpPr>
          <p:cNvPr id="5" name="Footer Placeholder 3"/>
          <p:cNvSpPr>
            <a:spLocks noGrp="1"/>
          </p:cNvSpPr>
          <p:nvPr>
            <p:ph type="ftr" sz="quarter" idx="11"/>
          </p:nvPr>
        </p:nvSpPr>
        <p:spPr/>
        <p:txBody>
          <a:bodyPr/>
          <a:lstStyle>
            <a:lvl1pPr>
              <a:defRPr/>
            </a:lvl1pPr>
          </a:lstStyle>
          <a:p>
            <a:pPr>
              <a:defRPr/>
            </a:pPr>
            <a:endParaRPr lang="en-CA"/>
          </a:p>
        </p:txBody>
      </p:sp>
      <p:sp>
        <p:nvSpPr>
          <p:cNvPr id="6" name="Slide Number Placeholder 15"/>
          <p:cNvSpPr>
            <a:spLocks noGrp="1"/>
          </p:cNvSpPr>
          <p:nvPr>
            <p:ph type="sldNum" sz="quarter" idx="12"/>
          </p:nvPr>
        </p:nvSpPr>
        <p:spPr/>
        <p:txBody>
          <a:bodyPr/>
          <a:lstStyle>
            <a:lvl1pPr>
              <a:defRPr/>
            </a:lvl1pPr>
          </a:lstStyle>
          <a:p>
            <a:pPr>
              <a:defRPr/>
            </a:pPr>
            <a:fld id="{E6FC0840-F31D-481A-9E60-1A7ECA3C150B}" type="slidenum">
              <a:rPr lang="en-CA"/>
              <a:pPr>
                <a:defRPr/>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9E334DCA-E2A5-4385-A897-83F46D102DF5}" type="datetimeFigureOut">
              <a:rPr lang="en-CA"/>
              <a:pPr>
                <a:defRPr/>
              </a:pPr>
              <a:t>29/01/2015</a:t>
            </a:fld>
            <a:endParaRPr lang="en-CA" dirty="0"/>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CA"/>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5B321353-ECDB-407B-88B6-15CA740C03D0}" type="slidenum">
              <a:rPr lang="en-CA"/>
              <a:pPr>
                <a:defRPr/>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E92A6DAC-D09A-4B32-A322-A751AF70BD6B}" type="datetimeFigureOut">
              <a:rPr lang="en-CA"/>
              <a:pPr>
                <a:defRPr/>
              </a:pPr>
              <a:t>29/01/2015</a:t>
            </a:fld>
            <a:endParaRPr lang="en-CA" dirty="0"/>
          </a:p>
        </p:txBody>
      </p:sp>
      <p:sp>
        <p:nvSpPr>
          <p:cNvPr id="5" name="Footer Placeholder 3"/>
          <p:cNvSpPr>
            <a:spLocks noGrp="1"/>
          </p:cNvSpPr>
          <p:nvPr>
            <p:ph type="ftr" sz="quarter" idx="11"/>
          </p:nvPr>
        </p:nvSpPr>
        <p:spPr/>
        <p:txBody>
          <a:bodyPr/>
          <a:lstStyle>
            <a:lvl1pPr>
              <a:defRPr/>
            </a:lvl1pPr>
          </a:lstStyle>
          <a:p>
            <a:pPr>
              <a:defRPr/>
            </a:pPr>
            <a:endParaRPr lang="en-CA"/>
          </a:p>
        </p:txBody>
      </p:sp>
      <p:sp>
        <p:nvSpPr>
          <p:cNvPr id="6" name="Slide Number Placeholder 15"/>
          <p:cNvSpPr>
            <a:spLocks noGrp="1"/>
          </p:cNvSpPr>
          <p:nvPr>
            <p:ph type="sldNum" sz="quarter" idx="12"/>
          </p:nvPr>
        </p:nvSpPr>
        <p:spPr/>
        <p:txBody>
          <a:bodyPr/>
          <a:lstStyle>
            <a:lvl1pPr>
              <a:defRPr/>
            </a:lvl1pPr>
          </a:lstStyle>
          <a:p>
            <a:pPr>
              <a:defRPr/>
            </a:pPr>
            <a:fld id="{BF46F2CA-91B0-43B2-8CF4-016D20D2E7B7}" type="slidenum">
              <a:rPr lang="en-CA"/>
              <a:pPr>
                <a:defRPr/>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BCA255C4-5CF7-4443-9266-31C1270A7B35}" type="datetimeFigureOut">
              <a:rPr lang="en-CA"/>
              <a:pPr>
                <a:defRPr/>
              </a:pPr>
              <a:t>29/01/2015</a:t>
            </a:fld>
            <a:endParaRPr lang="en-CA" dirty="0"/>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CA"/>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776D72FE-52D6-48A6-9892-593A20ACBFC9}" type="slidenum">
              <a:rPr lang="en-CA"/>
              <a:pPr>
                <a:defRPr/>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04ED8C1D-DA6B-4137-9854-0C897D112FF4}" type="datetimeFigureOut">
              <a:rPr lang="en-CA"/>
              <a:pPr>
                <a:defRPr/>
              </a:pPr>
              <a:t>29/01/2015</a:t>
            </a:fld>
            <a:endParaRPr lang="en-CA" dirty="0"/>
          </a:p>
        </p:txBody>
      </p:sp>
      <p:sp>
        <p:nvSpPr>
          <p:cNvPr id="6" name="Footer Placeholder 3"/>
          <p:cNvSpPr>
            <a:spLocks noGrp="1"/>
          </p:cNvSpPr>
          <p:nvPr>
            <p:ph type="ftr" sz="quarter" idx="11"/>
          </p:nvPr>
        </p:nvSpPr>
        <p:spPr/>
        <p:txBody>
          <a:bodyPr/>
          <a:lstStyle>
            <a:lvl1pPr>
              <a:defRPr/>
            </a:lvl1pPr>
          </a:lstStyle>
          <a:p>
            <a:pPr>
              <a:defRPr/>
            </a:pPr>
            <a:endParaRPr lang="en-CA"/>
          </a:p>
        </p:txBody>
      </p:sp>
      <p:sp>
        <p:nvSpPr>
          <p:cNvPr id="7" name="Slide Number Placeholder 15"/>
          <p:cNvSpPr>
            <a:spLocks noGrp="1"/>
          </p:cNvSpPr>
          <p:nvPr>
            <p:ph type="sldNum" sz="quarter" idx="12"/>
          </p:nvPr>
        </p:nvSpPr>
        <p:spPr/>
        <p:txBody>
          <a:bodyPr/>
          <a:lstStyle>
            <a:lvl1pPr>
              <a:defRPr/>
            </a:lvl1pPr>
          </a:lstStyle>
          <a:p>
            <a:pPr>
              <a:defRPr/>
            </a:pPr>
            <a:fld id="{6BD794C5-2755-47F3-B914-4601DC70C05B}" type="slidenum">
              <a:rPr lang="en-CA"/>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56ED0E6C-3E8E-40D8-BE46-C96D13DF75A0}" type="datetimeFigureOut">
              <a:rPr lang="en-CA"/>
              <a:pPr>
                <a:defRPr/>
              </a:pPr>
              <a:t>29/01/2015</a:t>
            </a:fld>
            <a:endParaRPr lang="en-CA" dirty="0"/>
          </a:p>
        </p:txBody>
      </p:sp>
      <p:sp>
        <p:nvSpPr>
          <p:cNvPr id="8" name="Footer Placeholder 3"/>
          <p:cNvSpPr>
            <a:spLocks noGrp="1"/>
          </p:cNvSpPr>
          <p:nvPr>
            <p:ph type="ftr" sz="quarter" idx="11"/>
          </p:nvPr>
        </p:nvSpPr>
        <p:spPr/>
        <p:txBody>
          <a:bodyPr/>
          <a:lstStyle>
            <a:lvl1pPr>
              <a:defRPr/>
            </a:lvl1pPr>
          </a:lstStyle>
          <a:p>
            <a:pPr>
              <a:defRPr/>
            </a:pPr>
            <a:endParaRPr lang="en-CA"/>
          </a:p>
        </p:txBody>
      </p:sp>
      <p:sp>
        <p:nvSpPr>
          <p:cNvPr id="9" name="Slide Number Placeholder 15"/>
          <p:cNvSpPr>
            <a:spLocks noGrp="1"/>
          </p:cNvSpPr>
          <p:nvPr>
            <p:ph type="sldNum" sz="quarter" idx="12"/>
          </p:nvPr>
        </p:nvSpPr>
        <p:spPr/>
        <p:txBody>
          <a:bodyPr/>
          <a:lstStyle>
            <a:lvl1pPr>
              <a:defRPr/>
            </a:lvl1pPr>
          </a:lstStyle>
          <a:p>
            <a:pPr>
              <a:defRPr/>
            </a:pPr>
            <a:fld id="{BB6C8D8D-53BC-4433-B886-EDE788045AC9}" type="slidenum">
              <a:rPr lang="en-CA"/>
              <a:pPr>
                <a:defRPr/>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B6F93DD3-FD8E-4FF8-94BE-937072ED0AE0}" type="datetimeFigureOut">
              <a:rPr lang="en-CA"/>
              <a:pPr>
                <a:defRPr/>
              </a:pPr>
              <a:t>29/01/2015</a:t>
            </a:fld>
            <a:endParaRPr lang="en-CA" dirty="0"/>
          </a:p>
        </p:txBody>
      </p:sp>
      <p:sp>
        <p:nvSpPr>
          <p:cNvPr id="4" name="Footer Placeholder 3"/>
          <p:cNvSpPr>
            <a:spLocks noGrp="1"/>
          </p:cNvSpPr>
          <p:nvPr>
            <p:ph type="ftr" sz="quarter" idx="11"/>
          </p:nvPr>
        </p:nvSpPr>
        <p:spPr/>
        <p:txBody>
          <a:bodyPr/>
          <a:lstStyle>
            <a:lvl1pPr>
              <a:defRPr/>
            </a:lvl1pPr>
          </a:lstStyle>
          <a:p>
            <a:pPr>
              <a:defRPr/>
            </a:pPr>
            <a:endParaRPr lang="en-CA"/>
          </a:p>
        </p:txBody>
      </p:sp>
      <p:sp>
        <p:nvSpPr>
          <p:cNvPr id="5" name="Slide Number Placeholder 15"/>
          <p:cNvSpPr>
            <a:spLocks noGrp="1"/>
          </p:cNvSpPr>
          <p:nvPr>
            <p:ph type="sldNum" sz="quarter" idx="12"/>
          </p:nvPr>
        </p:nvSpPr>
        <p:spPr/>
        <p:txBody>
          <a:bodyPr/>
          <a:lstStyle>
            <a:lvl1pPr>
              <a:defRPr/>
            </a:lvl1pPr>
          </a:lstStyle>
          <a:p>
            <a:pPr>
              <a:defRPr/>
            </a:pPr>
            <a:fld id="{F4B9CA4B-F6E6-46E5-8CC9-BA60B74EC96C}" type="slidenum">
              <a:rPr lang="en-CA"/>
              <a:pPr>
                <a:defRPr/>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30D69F1E-A632-4CC8-874E-2466AEA9F26D}" type="datetimeFigureOut">
              <a:rPr lang="en-CA"/>
              <a:pPr>
                <a:defRPr/>
              </a:pPr>
              <a:t>29/01/2015</a:t>
            </a:fld>
            <a:endParaRPr lang="en-CA" dirty="0"/>
          </a:p>
        </p:txBody>
      </p:sp>
      <p:sp>
        <p:nvSpPr>
          <p:cNvPr id="3" name="Footer Placeholder 3"/>
          <p:cNvSpPr>
            <a:spLocks noGrp="1"/>
          </p:cNvSpPr>
          <p:nvPr>
            <p:ph type="ftr" sz="quarter" idx="11"/>
          </p:nvPr>
        </p:nvSpPr>
        <p:spPr/>
        <p:txBody>
          <a:bodyPr/>
          <a:lstStyle>
            <a:lvl1pPr>
              <a:defRPr/>
            </a:lvl1pPr>
          </a:lstStyle>
          <a:p>
            <a:pPr>
              <a:defRPr/>
            </a:pPr>
            <a:endParaRPr lang="en-CA"/>
          </a:p>
        </p:txBody>
      </p:sp>
      <p:sp>
        <p:nvSpPr>
          <p:cNvPr id="4" name="Slide Number Placeholder 15"/>
          <p:cNvSpPr>
            <a:spLocks noGrp="1"/>
          </p:cNvSpPr>
          <p:nvPr>
            <p:ph type="sldNum" sz="quarter" idx="12"/>
          </p:nvPr>
        </p:nvSpPr>
        <p:spPr/>
        <p:txBody>
          <a:bodyPr/>
          <a:lstStyle>
            <a:lvl1pPr>
              <a:defRPr/>
            </a:lvl1pPr>
          </a:lstStyle>
          <a:p>
            <a:pPr>
              <a:defRPr/>
            </a:pPr>
            <a:fld id="{281FC919-BE15-45B2-846E-6B2CAB70864D}" type="slidenum">
              <a:rPr lang="en-CA"/>
              <a:pPr>
                <a:defRPr/>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89093F43-FC12-433D-9A52-89494E190E85}" type="datetimeFigureOut">
              <a:rPr lang="en-CA"/>
              <a:pPr>
                <a:defRPr/>
              </a:pPr>
              <a:t>29/01/2015</a:t>
            </a:fld>
            <a:endParaRPr lang="en-CA" dirty="0"/>
          </a:p>
        </p:txBody>
      </p:sp>
      <p:sp>
        <p:nvSpPr>
          <p:cNvPr id="6" name="Footer Placeholder 3"/>
          <p:cNvSpPr>
            <a:spLocks noGrp="1"/>
          </p:cNvSpPr>
          <p:nvPr>
            <p:ph type="ftr" sz="quarter" idx="11"/>
          </p:nvPr>
        </p:nvSpPr>
        <p:spPr/>
        <p:txBody>
          <a:bodyPr/>
          <a:lstStyle>
            <a:lvl1pPr>
              <a:defRPr/>
            </a:lvl1pPr>
          </a:lstStyle>
          <a:p>
            <a:pPr>
              <a:defRPr/>
            </a:pPr>
            <a:endParaRPr lang="en-CA"/>
          </a:p>
        </p:txBody>
      </p:sp>
      <p:sp>
        <p:nvSpPr>
          <p:cNvPr id="7" name="Slide Number Placeholder 15"/>
          <p:cNvSpPr>
            <a:spLocks noGrp="1"/>
          </p:cNvSpPr>
          <p:nvPr>
            <p:ph type="sldNum" sz="quarter" idx="12"/>
          </p:nvPr>
        </p:nvSpPr>
        <p:spPr/>
        <p:txBody>
          <a:bodyPr/>
          <a:lstStyle>
            <a:lvl1pPr>
              <a:defRPr/>
            </a:lvl1pPr>
          </a:lstStyle>
          <a:p>
            <a:pPr>
              <a:defRPr/>
            </a:pPr>
            <a:fld id="{E4C416AF-F9F2-4B80-A115-32E7F3DDDC61}" type="slidenum">
              <a:rPr lang="en-CA"/>
              <a:pPr>
                <a:defRPr/>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4A2B3424-91FF-4040-8F6D-F7E15470F512}" type="datetimeFigureOut">
              <a:rPr lang="en-CA"/>
              <a:pPr>
                <a:defRPr/>
              </a:pPr>
              <a:t>29/01/2015</a:t>
            </a:fld>
            <a:endParaRPr lang="en-CA" dirty="0"/>
          </a:p>
        </p:txBody>
      </p:sp>
      <p:sp>
        <p:nvSpPr>
          <p:cNvPr id="8" name="Footer Placeholder 5"/>
          <p:cNvSpPr>
            <a:spLocks noGrp="1"/>
          </p:cNvSpPr>
          <p:nvPr>
            <p:ph type="ftr" sz="quarter" idx="11"/>
          </p:nvPr>
        </p:nvSpPr>
        <p:spPr/>
        <p:txBody>
          <a:bodyPr/>
          <a:lstStyle>
            <a:lvl1pPr>
              <a:defRPr/>
            </a:lvl1pPr>
            <a:extLst/>
          </a:lstStyle>
          <a:p>
            <a:pPr>
              <a:defRPr/>
            </a:pPr>
            <a:endParaRPr lang="en-CA"/>
          </a:p>
        </p:txBody>
      </p:sp>
      <p:sp>
        <p:nvSpPr>
          <p:cNvPr id="9" name="Slide Number Placeholder 6"/>
          <p:cNvSpPr>
            <a:spLocks noGrp="1"/>
          </p:cNvSpPr>
          <p:nvPr>
            <p:ph type="sldNum" sz="quarter" idx="12"/>
          </p:nvPr>
        </p:nvSpPr>
        <p:spPr/>
        <p:txBody>
          <a:bodyPr/>
          <a:lstStyle>
            <a:lvl1pPr>
              <a:defRPr/>
            </a:lvl1pPr>
            <a:extLst/>
          </a:lstStyle>
          <a:p>
            <a:pPr>
              <a:defRPr/>
            </a:pPr>
            <a:fld id="{C8E3B5FA-EB7E-498C-B1D5-C7B8665B9AB2}" type="slidenum">
              <a:rPr lang="en-CA"/>
              <a:pPr>
                <a:defRPr/>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C06344B6-EDBB-4111-8129-E2D19F7DE818}" type="datetimeFigureOut">
              <a:rPr lang="en-CA"/>
              <a:pPr>
                <a:defRPr/>
              </a:pPr>
              <a:t>29/01/2015</a:t>
            </a:fld>
            <a:endParaRPr lang="en-CA" dirty="0"/>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CA"/>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D656BBE7-529D-4684-9096-5D59B6EFAA65}"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734" r:id="rId1"/>
    <p:sldLayoutId id="2147483727" r:id="rId2"/>
    <p:sldLayoutId id="2147483735" r:id="rId3"/>
    <p:sldLayoutId id="2147483728" r:id="rId4"/>
    <p:sldLayoutId id="2147483729" r:id="rId5"/>
    <p:sldLayoutId id="2147483730" r:id="rId6"/>
    <p:sldLayoutId id="2147483731" r:id="rId7"/>
    <p:sldLayoutId id="2147483732" r:id="rId8"/>
    <p:sldLayoutId id="2147483736" r:id="rId9"/>
    <p:sldLayoutId id="2147483733" r:id="rId10"/>
    <p:sldLayoutId id="2147483737"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sychology.about.com/od/early-child-development/a/experience-and-development.htm" TargetMode="External"/><Relationship Id="rId2" Type="http://schemas.openxmlformats.org/officeDocument/2006/relationships/hyperlink" Target="http://psychology.about.com/od/early-child-development/a/genes-and-development.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bc.ca/natureofthings/episode/born-to-be-good-1.html" TargetMode="External"/><Relationship Id="rId2" Type="http://schemas.openxmlformats.org/officeDocument/2006/relationships/hyperlink" Target="http://www.youtube.com/watch?v=TJAB7OS4fX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Child Studies 120</a:t>
            </a:r>
            <a:endParaRPr lang="en-CA" dirty="0"/>
          </a:p>
        </p:txBody>
      </p:sp>
      <p:sp>
        <p:nvSpPr>
          <p:cNvPr id="6147" name="Subtitle 2"/>
          <p:cNvSpPr>
            <a:spLocks noGrp="1"/>
          </p:cNvSpPr>
          <p:nvPr>
            <p:ph type="subTitle" idx="1"/>
          </p:nvPr>
        </p:nvSpPr>
        <p:spPr>
          <a:xfrm>
            <a:off x="3354388" y="3540125"/>
            <a:ext cx="5114925" cy="1101725"/>
          </a:xfrm>
        </p:spPr>
        <p:txBody>
          <a:bodyPr/>
          <a:lstStyle/>
          <a:p>
            <a:pPr eaLnBrk="1" hangingPunct="1"/>
            <a:r>
              <a:rPr lang="en-US" smtClean="0"/>
              <a:t>Unit 1: Why we study children.</a:t>
            </a:r>
          </a:p>
          <a:p>
            <a:pPr eaLnBrk="1" hangingPunct="1"/>
            <a:r>
              <a:rPr lang="en-US" smtClean="0"/>
              <a:t>“Prenatal Development, Birth and the Newborn.”</a:t>
            </a:r>
            <a:endParaRPr lang="en-CA"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dirty="0"/>
          </a:p>
        </p:txBody>
      </p:sp>
      <p:sp>
        <p:nvSpPr>
          <p:cNvPr id="17411" name="Content Placeholder 2"/>
          <p:cNvSpPr>
            <a:spLocks noGrp="1"/>
          </p:cNvSpPr>
          <p:nvPr>
            <p:ph idx="1"/>
          </p:nvPr>
        </p:nvSpPr>
        <p:spPr/>
        <p:txBody>
          <a:bodyPr/>
          <a:lstStyle/>
          <a:p>
            <a:pPr eaLnBrk="1" hangingPunct="1"/>
            <a:endParaRPr lang="en-CA" smtClean="0"/>
          </a:p>
        </p:txBody>
      </p:sp>
      <p:pic>
        <p:nvPicPr>
          <p:cNvPr id="17412" name="Picture 2" descr="http://www.germannewmedicine.ca/extimages/Fallopian%20Uterus.jpg"/>
          <p:cNvPicPr>
            <a:picLocks noChangeAspect="1" noChangeArrowheads="1"/>
          </p:cNvPicPr>
          <p:nvPr/>
        </p:nvPicPr>
        <p:blipFill>
          <a:blip r:embed="rId2" cstate="print"/>
          <a:srcRect/>
          <a:stretch>
            <a:fillRect/>
          </a:stretch>
        </p:blipFill>
        <p:spPr bwMode="auto">
          <a:xfrm>
            <a:off x="1447800" y="1600200"/>
            <a:ext cx="5181600" cy="4343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Conception..</a:t>
            </a:r>
            <a:endParaRPr lang="en-CA" dirty="0"/>
          </a:p>
        </p:txBody>
      </p:sp>
      <p:sp>
        <p:nvSpPr>
          <p:cNvPr id="18435" name="Content Placeholder 2"/>
          <p:cNvSpPr>
            <a:spLocks noGrp="1"/>
          </p:cNvSpPr>
          <p:nvPr>
            <p:ph idx="1"/>
          </p:nvPr>
        </p:nvSpPr>
        <p:spPr/>
        <p:txBody>
          <a:bodyPr/>
          <a:lstStyle/>
          <a:p>
            <a:pPr eaLnBrk="1" hangingPunct="1"/>
            <a:r>
              <a:rPr lang="en-US" smtClean="0"/>
              <a:t>The egg meets and is fertilized by a </a:t>
            </a:r>
            <a:r>
              <a:rPr lang="en-US" b="1" smtClean="0"/>
              <a:t>sperm</a:t>
            </a:r>
            <a:r>
              <a:rPr lang="en-US" smtClean="0"/>
              <a:t>, or male cell.</a:t>
            </a:r>
          </a:p>
          <a:p>
            <a:pPr eaLnBrk="1" hangingPunct="1"/>
            <a:r>
              <a:rPr lang="en-US" smtClean="0"/>
              <a:t>When the </a:t>
            </a:r>
            <a:r>
              <a:rPr lang="en-US" b="1" smtClean="0"/>
              <a:t>ovum</a:t>
            </a:r>
            <a:r>
              <a:rPr lang="en-US" smtClean="0"/>
              <a:t> and a sperm unite, conception take place, and pregnancy beings.</a:t>
            </a:r>
          </a:p>
          <a:p>
            <a:pPr eaLnBrk="1" hangingPunct="1"/>
            <a:r>
              <a:rPr lang="en-US" smtClean="0"/>
              <a:t>There are three to four days in each woman’s cycle during which intercourse could lead to conception.</a:t>
            </a:r>
            <a:endParaRPr lang="en-CA"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Stages of Development: Zygote to Fetus.</a:t>
            </a:r>
            <a:endParaRPr lang="en-CA" dirty="0"/>
          </a:p>
        </p:txBody>
      </p:sp>
      <p:sp>
        <p:nvSpPr>
          <p:cNvPr id="19459" name="Content Placeholder 2"/>
          <p:cNvSpPr>
            <a:spLocks noGrp="1"/>
          </p:cNvSpPr>
          <p:nvPr>
            <p:ph idx="1"/>
          </p:nvPr>
        </p:nvSpPr>
        <p:spPr/>
        <p:txBody>
          <a:bodyPr/>
          <a:lstStyle/>
          <a:p>
            <a:pPr eaLnBrk="1" hangingPunct="1"/>
            <a:r>
              <a:rPr lang="en-US" smtClean="0"/>
              <a:t>A baby’s development is often grouped into three stages; </a:t>
            </a:r>
            <a:r>
              <a:rPr lang="en-US" b="1" smtClean="0"/>
              <a:t>period of the zygote</a:t>
            </a:r>
            <a:r>
              <a:rPr lang="en-US" smtClean="0"/>
              <a:t>, </a:t>
            </a:r>
            <a:r>
              <a:rPr lang="en-US" b="1" smtClean="0"/>
              <a:t>the embryo</a:t>
            </a:r>
            <a:r>
              <a:rPr lang="en-US" smtClean="0"/>
              <a:t>, </a:t>
            </a:r>
            <a:r>
              <a:rPr lang="en-US" b="1" smtClean="0"/>
              <a:t>and the fetus</a:t>
            </a:r>
            <a:r>
              <a:rPr lang="en-US" smtClean="0"/>
              <a:t>.</a:t>
            </a:r>
          </a:p>
          <a:p>
            <a:pPr eaLnBrk="1" hangingPunct="1"/>
            <a:r>
              <a:rPr lang="en-US" b="1" smtClean="0"/>
              <a:t> </a:t>
            </a:r>
            <a:r>
              <a:rPr lang="en-US" b="1" u="sng" smtClean="0"/>
              <a:t>Period of the Zygote</a:t>
            </a:r>
            <a:r>
              <a:rPr lang="en-US" smtClean="0"/>
              <a:t>: Fertilized Egg. This period last about two weeks.</a:t>
            </a:r>
          </a:p>
          <a:p>
            <a:pPr eaLnBrk="1" hangingPunct="1">
              <a:buFont typeface="Wingdings 2" pitchFamily="18" charset="2"/>
              <a:buNone/>
            </a:pPr>
            <a:r>
              <a:rPr lang="en-US" smtClean="0"/>
              <a:t>-The zygote travels down the fallopian tubes and attaches itself to the thickened lining of the uterus.</a:t>
            </a:r>
          </a:p>
          <a:p>
            <a:pPr eaLnBrk="1" hangingPunct="1">
              <a:buFont typeface="Wingdings 2" pitchFamily="18" charset="2"/>
              <a:buNone/>
            </a:pPr>
            <a:r>
              <a:rPr lang="en-US" smtClean="0"/>
              <a:t>-This is where the zygote draws nourishment from the mother’s body.</a:t>
            </a:r>
            <a:endParaRPr lang="en-CA"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dirty="0"/>
          </a:p>
        </p:txBody>
      </p:sp>
      <p:sp>
        <p:nvSpPr>
          <p:cNvPr id="20483" name="Content Placeholder 2"/>
          <p:cNvSpPr>
            <a:spLocks noGrp="1"/>
          </p:cNvSpPr>
          <p:nvPr>
            <p:ph idx="1"/>
          </p:nvPr>
        </p:nvSpPr>
        <p:spPr/>
        <p:txBody>
          <a:bodyPr/>
          <a:lstStyle/>
          <a:p>
            <a:pPr eaLnBrk="1" hangingPunct="1">
              <a:buFont typeface="Wingdings 2" pitchFamily="18" charset="2"/>
              <a:buNone/>
            </a:pPr>
            <a:r>
              <a:rPr lang="en-US" smtClean="0"/>
              <a:t>-The zygote is the size of a pinhead and grows by cell division.</a:t>
            </a:r>
          </a:p>
          <a:p>
            <a:pPr eaLnBrk="1" hangingPunct="1"/>
            <a:r>
              <a:rPr lang="en-US" b="1" u="sng" smtClean="0"/>
              <a:t>Period of the Embryo: </a:t>
            </a:r>
            <a:r>
              <a:rPr lang="en-US" smtClean="0"/>
              <a:t>Second stage.</a:t>
            </a:r>
          </a:p>
          <a:p>
            <a:pPr eaLnBrk="1" hangingPunct="1">
              <a:buFont typeface="Wingdings 2" pitchFamily="18" charset="2"/>
              <a:buNone/>
            </a:pPr>
            <a:r>
              <a:rPr lang="en-US" smtClean="0"/>
              <a:t>-Third through eight weeks of pregnancy.</a:t>
            </a:r>
          </a:p>
          <a:p>
            <a:pPr eaLnBrk="1" hangingPunct="1">
              <a:buFont typeface="Wingdings 2" pitchFamily="18" charset="2"/>
              <a:buNone/>
            </a:pPr>
            <a:r>
              <a:rPr lang="en-US" smtClean="0"/>
              <a:t>-The embryo grows rapidly.</a:t>
            </a:r>
          </a:p>
          <a:p>
            <a:pPr eaLnBrk="1" hangingPunct="1">
              <a:buFont typeface="Wingdings 2" pitchFamily="18" charset="2"/>
              <a:buNone/>
            </a:pPr>
            <a:r>
              <a:rPr lang="en-US" smtClean="0"/>
              <a:t>-Several important and amazing changes occur.</a:t>
            </a:r>
          </a:p>
          <a:p>
            <a:pPr eaLnBrk="1" hangingPunct="1">
              <a:buFont typeface="Wingdings 2" pitchFamily="18" charset="2"/>
              <a:buNone/>
            </a:pPr>
            <a:r>
              <a:rPr lang="en-US" smtClean="0"/>
              <a:t>-Mass of cells develops into all the major systems of the human body (Heart, lungs, bones and muscles).</a:t>
            </a:r>
          </a:p>
          <a:p>
            <a:pPr eaLnBrk="1" hangingPunct="1">
              <a:buFont typeface="Wingdings 2" pitchFamily="18" charset="2"/>
              <a:buNone/>
            </a:pPr>
            <a:r>
              <a:rPr lang="en-US" smtClean="0"/>
              <a:t>-Even this early the brain begins to take control of these body systems.</a:t>
            </a:r>
          </a:p>
          <a:p>
            <a:pPr eaLnBrk="1" hangingPunct="1">
              <a:buFont typeface="Wingdings 2" pitchFamily="18" charset="2"/>
              <a:buNone/>
            </a:pPr>
            <a:endParaRPr lang="en-CA"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a:p>
        </p:txBody>
      </p:sp>
      <p:sp>
        <p:nvSpPr>
          <p:cNvPr id="21507" name="Content Placeholder 2"/>
          <p:cNvSpPr>
            <a:spLocks noGrp="1"/>
          </p:cNvSpPr>
          <p:nvPr>
            <p:ph idx="1"/>
          </p:nvPr>
        </p:nvSpPr>
        <p:spPr/>
        <p:txBody>
          <a:bodyPr/>
          <a:lstStyle/>
          <a:p>
            <a:pPr eaLnBrk="1" hangingPunct="1">
              <a:buFont typeface="Wingdings 2" pitchFamily="18" charset="2"/>
              <a:buNone/>
            </a:pPr>
            <a:r>
              <a:rPr lang="en-US" smtClean="0"/>
              <a:t>-A sac filled with fluid forms around the embryo. This </a:t>
            </a:r>
            <a:r>
              <a:rPr lang="en-US" b="1" smtClean="0"/>
              <a:t>amniotic fluid </a:t>
            </a:r>
            <a:r>
              <a:rPr lang="en-US" smtClean="0"/>
              <a:t>protects the developing baby and acts as a cushion.</a:t>
            </a:r>
          </a:p>
          <a:p>
            <a:pPr eaLnBrk="1" hangingPunct="1">
              <a:buFont typeface="Wingdings 2" pitchFamily="18" charset="2"/>
              <a:buNone/>
            </a:pPr>
            <a:endParaRPr lang="en-US" smtClean="0"/>
          </a:p>
          <a:p>
            <a:pPr eaLnBrk="1" hangingPunct="1">
              <a:buFont typeface="Wingdings 2" pitchFamily="18" charset="2"/>
              <a:buNone/>
            </a:pPr>
            <a:r>
              <a:rPr lang="en-US" smtClean="0"/>
              <a:t>-A tissue called the </a:t>
            </a:r>
            <a:r>
              <a:rPr lang="en-US" b="1" smtClean="0"/>
              <a:t>placenta </a:t>
            </a:r>
            <a:r>
              <a:rPr lang="en-US" smtClean="0"/>
              <a:t>develops. The placenta is rich in blood vessels.</a:t>
            </a:r>
          </a:p>
          <a:p>
            <a:pPr eaLnBrk="1" hangingPunct="1">
              <a:buFont typeface="Wingdings 2" pitchFamily="18" charset="2"/>
              <a:buNone/>
            </a:pPr>
            <a:endParaRPr lang="en-US" smtClean="0"/>
          </a:p>
          <a:p>
            <a:pPr eaLnBrk="1" hangingPunct="1">
              <a:buFont typeface="Wingdings 2" pitchFamily="18" charset="2"/>
              <a:buNone/>
            </a:pPr>
            <a:r>
              <a:rPr lang="en-US" smtClean="0"/>
              <a:t>-The mother’s blood stream carries food and oxygen to the placenta through the </a:t>
            </a:r>
            <a:r>
              <a:rPr lang="en-US" b="1" smtClean="0"/>
              <a:t>umbilical</a:t>
            </a:r>
            <a:r>
              <a:rPr lang="en-US" smtClean="0"/>
              <a:t> cord.</a:t>
            </a:r>
            <a:endParaRPr lang="en-CA"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CA"/>
          </a:p>
        </p:txBody>
      </p:sp>
      <p:sp>
        <p:nvSpPr>
          <p:cNvPr id="22531" name="Content Placeholder 2"/>
          <p:cNvSpPr>
            <a:spLocks noGrp="1"/>
          </p:cNvSpPr>
          <p:nvPr>
            <p:ph idx="1"/>
          </p:nvPr>
        </p:nvSpPr>
        <p:spPr/>
        <p:txBody>
          <a:bodyPr/>
          <a:lstStyle/>
          <a:p>
            <a:pPr eaLnBrk="1" hangingPunct="1"/>
            <a:r>
              <a:rPr lang="en-US" b="1" u="sng" smtClean="0"/>
              <a:t>Period of the Fetus</a:t>
            </a:r>
            <a:r>
              <a:rPr lang="en-US" smtClean="0"/>
              <a:t>: Third and last stage of pregnancy.</a:t>
            </a:r>
          </a:p>
          <a:p>
            <a:pPr eaLnBrk="1" hangingPunct="1">
              <a:buFont typeface="Wingdings 2" pitchFamily="18" charset="2"/>
              <a:buNone/>
            </a:pPr>
            <a:r>
              <a:rPr lang="en-US" smtClean="0"/>
              <a:t>-Begins around the eighth or ninth week and lasts until birth.</a:t>
            </a:r>
          </a:p>
          <a:p>
            <a:pPr eaLnBrk="1" hangingPunct="1">
              <a:buFont typeface="Wingdings 2" pitchFamily="18" charset="2"/>
              <a:buNone/>
            </a:pPr>
            <a:r>
              <a:rPr lang="en-US" smtClean="0"/>
              <a:t>-Around four to five months, a mother can begin to feel the baby’s movements.</a:t>
            </a:r>
          </a:p>
          <a:p>
            <a:pPr eaLnBrk="1" hangingPunct="1">
              <a:buFont typeface="Wingdings 2" pitchFamily="18" charset="2"/>
              <a:buNone/>
            </a:pPr>
            <a:r>
              <a:rPr lang="en-US" smtClean="0"/>
              <a:t>-By the seventh month, a fetus is capable of living outside the uterus, but not without medical help.</a:t>
            </a:r>
          </a:p>
          <a:p>
            <a:pPr eaLnBrk="1" hangingPunct="1">
              <a:buFont typeface="Wingdings 2" pitchFamily="18" charset="2"/>
              <a:buNone/>
            </a:pPr>
            <a:r>
              <a:rPr lang="en-US" smtClean="0"/>
              <a:t>-The fetus can suck its, thumb, cough, sneeze, yawn, kick and hiccup. </a:t>
            </a:r>
            <a:endParaRPr lang="en-CA"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Questions</a:t>
            </a:r>
            <a:endParaRPr lang="en-CA" dirty="0"/>
          </a:p>
        </p:txBody>
      </p:sp>
      <p:sp>
        <p:nvSpPr>
          <p:cNvPr id="24579" name="Content Placeholder 2"/>
          <p:cNvSpPr>
            <a:spLocks noGrp="1"/>
          </p:cNvSpPr>
          <p:nvPr>
            <p:ph idx="1"/>
          </p:nvPr>
        </p:nvSpPr>
        <p:spPr/>
        <p:txBody>
          <a:bodyPr/>
          <a:lstStyle/>
          <a:p>
            <a:pPr marL="514350" indent="-514350" eaLnBrk="1" hangingPunct="1">
              <a:buFont typeface="Wingdings 2" pitchFamily="18" charset="2"/>
              <a:buAutoNum type="arabicPeriod"/>
            </a:pPr>
            <a:r>
              <a:rPr lang="en-US" smtClean="0"/>
              <a:t>What cells join together to cause conception?</a:t>
            </a:r>
          </a:p>
          <a:p>
            <a:pPr marL="514350" indent="-514350" eaLnBrk="1" hangingPunct="1">
              <a:buFont typeface="Wingdings 2" pitchFamily="18" charset="2"/>
              <a:buAutoNum type="arabicPeriod"/>
            </a:pPr>
            <a:r>
              <a:rPr lang="en-US" smtClean="0"/>
              <a:t>What happens during the period of the zygote? How long does it last?</a:t>
            </a:r>
          </a:p>
          <a:p>
            <a:pPr marL="514350" indent="-514350" eaLnBrk="1" hangingPunct="1">
              <a:buFont typeface="Wingdings 2" pitchFamily="18" charset="2"/>
              <a:buAutoNum type="arabicPeriod"/>
            </a:pPr>
            <a:r>
              <a:rPr lang="en-US" smtClean="0"/>
              <a:t>What changes might a pregnant woman feel in the period of the zygote and embryo?</a:t>
            </a:r>
          </a:p>
          <a:p>
            <a:pPr marL="514350" indent="-514350" eaLnBrk="1" hangingPunct="1">
              <a:buFont typeface="Wingdings 2" pitchFamily="18" charset="2"/>
              <a:buAutoNum type="arabicPeriod"/>
            </a:pPr>
            <a:r>
              <a:rPr lang="en-US" smtClean="0"/>
              <a:t>What four changes take place in the period of the embryo?</a:t>
            </a:r>
          </a:p>
          <a:p>
            <a:pPr marL="514350" indent="-514350" eaLnBrk="1" hangingPunct="1">
              <a:buFont typeface="Wingdings 2" pitchFamily="18" charset="2"/>
              <a:buNone/>
            </a:pPr>
            <a:endParaRPr lang="en-CA"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Pregnancy Development: Month to Month</a:t>
            </a:r>
            <a:endParaRPr lang="en-CA" dirty="0"/>
          </a:p>
        </p:txBody>
      </p:sp>
      <p:sp>
        <p:nvSpPr>
          <p:cNvPr id="25603" name="Content Placeholder 2"/>
          <p:cNvSpPr>
            <a:spLocks noGrp="1"/>
          </p:cNvSpPr>
          <p:nvPr>
            <p:ph idx="1"/>
          </p:nvPr>
        </p:nvSpPr>
        <p:spPr/>
        <p:txBody>
          <a:bodyPr/>
          <a:lstStyle/>
          <a:p>
            <a:pPr eaLnBrk="1" hangingPunct="1">
              <a:buFont typeface="Wingdings 2" pitchFamily="18" charset="2"/>
              <a:buNone/>
            </a:pPr>
            <a:r>
              <a:rPr lang="en-US" dirty="0" smtClean="0"/>
              <a:t>-Activity</a:t>
            </a:r>
            <a:r>
              <a:rPr lang="en-US" dirty="0" smtClean="0"/>
              <a:t>: With the use of the </a:t>
            </a:r>
            <a:r>
              <a:rPr lang="en-US" dirty="0" err="1" smtClean="0"/>
              <a:t>the</a:t>
            </a:r>
            <a:r>
              <a:rPr lang="en-US" dirty="0" smtClean="0"/>
              <a:t> internet, explain in your own words the development of a baby from month 1 to month 9. Include pictures of a baby at each month with your monthly description.</a:t>
            </a:r>
          </a:p>
          <a:p>
            <a:pPr eaLnBrk="1" hangingPunct="1"/>
            <a:endParaRPr lang="en-US" dirty="0" smtClean="0"/>
          </a:p>
          <a:p>
            <a:pPr eaLnBrk="1" hangingPunct="1"/>
            <a:r>
              <a:rPr lang="en-US" dirty="0" smtClean="0"/>
              <a:t>This can be done in point form. Include at least 4 points for each month.</a:t>
            </a:r>
            <a:endParaRPr lang="en-C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Example: Month 8</a:t>
            </a:r>
            <a:endParaRPr lang="en-CA" dirty="0"/>
          </a:p>
        </p:txBody>
      </p:sp>
      <p:sp>
        <p:nvSpPr>
          <p:cNvPr id="26627" name="Content Placeholder 2"/>
          <p:cNvSpPr>
            <a:spLocks noGrp="1"/>
          </p:cNvSpPr>
          <p:nvPr>
            <p:ph idx="1"/>
          </p:nvPr>
        </p:nvSpPr>
        <p:spPr/>
        <p:txBody>
          <a:bodyPr/>
          <a:lstStyle/>
          <a:p>
            <a:pPr eaLnBrk="1" hangingPunct="1">
              <a:buFont typeface="Wingdings 2" pitchFamily="18" charset="2"/>
              <a:buNone/>
            </a:pPr>
            <a:r>
              <a:rPr lang="en-US" smtClean="0"/>
              <a:t>-Size: About 14 -16 inches and about 4 pounds.</a:t>
            </a:r>
          </a:p>
          <a:p>
            <a:pPr eaLnBrk="1" hangingPunct="1">
              <a:buFont typeface="Wingdings 2" pitchFamily="18" charset="2"/>
              <a:buNone/>
            </a:pPr>
            <a:r>
              <a:rPr lang="en-US" smtClean="0"/>
              <a:t>-Weight gain continues rapidly.</a:t>
            </a:r>
          </a:p>
          <a:p>
            <a:pPr eaLnBrk="1" hangingPunct="1">
              <a:buFont typeface="Wingdings 2" pitchFamily="18" charset="2"/>
              <a:buNone/>
            </a:pPr>
            <a:r>
              <a:rPr lang="en-US" smtClean="0"/>
              <a:t>-May react to loud noises with a reflex jerking action.</a:t>
            </a:r>
          </a:p>
          <a:p>
            <a:pPr eaLnBrk="1" hangingPunct="1">
              <a:buFont typeface="Wingdings 2" pitchFamily="18" charset="2"/>
              <a:buNone/>
            </a:pPr>
            <a:r>
              <a:rPr lang="en-US" smtClean="0"/>
              <a:t>-Moves into a head down position.</a:t>
            </a:r>
          </a:p>
          <a:p>
            <a:pPr eaLnBrk="1" hangingPunct="1">
              <a:buFont typeface="Wingdings 2" pitchFamily="18" charset="2"/>
              <a:buNone/>
            </a:pPr>
            <a:r>
              <a:rPr lang="en-US" smtClean="0"/>
              <a:t>-Kidneys are developed.</a:t>
            </a:r>
          </a:p>
          <a:p>
            <a:pPr eaLnBrk="1" hangingPunct="1">
              <a:buFont typeface="Wingdings 2" pitchFamily="18" charset="2"/>
              <a:buNone/>
            </a:pPr>
            <a:r>
              <a:rPr lang="en-US" smtClean="0"/>
              <a:t>-Tremendous brain growth.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US" dirty="0" smtClean="0"/>
              <a:t>Midwives: Health professionals who provide primary care to women and their babies during pregnancy, labor, birth, and the postpartum period. In some cases, they replace the role of the doctor or assist the doctor in the hospital, home, or birthing centers.</a:t>
            </a:r>
          </a:p>
          <a:p>
            <a:r>
              <a:rPr lang="en-US" dirty="0" smtClean="0"/>
              <a:t>Doula: An individual who assists a women in labor; a labor coach before, during and after childbirth. A doula helps </a:t>
            </a:r>
            <a:r>
              <a:rPr lang="en-US" smtClean="0"/>
              <a:t>a woman </a:t>
            </a:r>
            <a:r>
              <a:rPr lang="en-US" dirty="0" smtClean="0"/>
              <a:t>feel confident and safe.</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Why Learn About Children?</a:t>
            </a:r>
            <a:endParaRPr lang="en-CA" dirty="0"/>
          </a:p>
        </p:txBody>
      </p:sp>
      <p:sp>
        <p:nvSpPr>
          <p:cNvPr id="7171" name="Content Placeholder 2"/>
          <p:cNvSpPr>
            <a:spLocks noGrp="1"/>
          </p:cNvSpPr>
          <p:nvPr>
            <p:ph idx="1"/>
          </p:nvPr>
        </p:nvSpPr>
        <p:spPr/>
        <p:txBody>
          <a:bodyPr/>
          <a:lstStyle/>
          <a:p>
            <a:pPr marL="514350" indent="-514350" eaLnBrk="1" hangingPunct="1">
              <a:buFont typeface="Wingdings 2" pitchFamily="18" charset="2"/>
              <a:buAutoNum type="arabicPeriod"/>
            </a:pPr>
            <a:r>
              <a:rPr lang="en-US" smtClean="0"/>
              <a:t>You will better understand why children act, feel and think as they do.</a:t>
            </a:r>
          </a:p>
          <a:p>
            <a:pPr marL="514350" indent="-514350" eaLnBrk="1" hangingPunct="1">
              <a:buFont typeface="Wingdings 2" pitchFamily="18" charset="2"/>
              <a:buAutoNum type="arabicPeriod"/>
            </a:pPr>
            <a:r>
              <a:rPr lang="en-US" smtClean="0"/>
              <a:t>You will understand the importance of parents and caregivers.</a:t>
            </a:r>
          </a:p>
          <a:p>
            <a:pPr marL="514350" indent="-514350" eaLnBrk="1" hangingPunct="1">
              <a:buFont typeface="Wingdings 2" pitchFamily="18" charset="2"/>
              <a:buAutoNum type="arabicPeriod"/>
            </a:pPr>
            <a:r>
              <a:rPr lang="en-US" smtClean="0"/>
              <a:t>You will gain skills.</a:t>
            </a:r>
          </a:p>
          <a:p>
            <a:pPr marL="514350" indent="-514350" eaLnBrk="1" hangingPunct="1">
              <a:buFont typeface="Wingdings 2" pitchFamily="18" charset="2"/>
              <a:buAutoNum type="arabicPeriod"/>
            </a:pPr>
            <a:r>
              <a:rPr lang="en-US" smtClean="0"/>
              <a:t>You will understand yourself.</a:t>
            </a:r>
          </a:p>
          <a:p>
            <a:pPr marL="514350" indent="-514350" eaLnBrk="1" hangingPunct="1">
              <a:buFont typeface="Wingdings 2" pitchFamily="18" charset="2"/>
              <a:buAutoNum type="arabicPeriod"/>
            </a:pPr>
            <a:r>
              <a:rPr lang="en-US" smtClean="0"/>
              <a:t>It will help you to build for the future.</a:t>
            </a:r>
            <a:endParaRPr lang="en-CA"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After</a:t>
            </a:r>
            <a:endParaRPr lang="en-CA" dirty="0"/>
          </a:p>
        </p:txBody>
      </p:sp>
      <p:sp>
        <p:nvSpPr>
          <p:cNvPr id="3" name="Content Placeholder 2"/>
          <p:cNvSpPr>
            <a:spLocks noGrp="1"/>
          </p:cNvSpPr>
          <p:nvPr>
            <p:ph idx="1"/>
          </p:nvPr>
        </p:nvSpPr>
        <p:spPr/>
        <p:txBody>
          <a:bodyPr/>
          <a:lstStyle/>
          <a:p>
            <a:pPr>
              <a:buNone/>
            </a:pPr>
            <a:r>
              <a:rPr lang="en-US" dirty="0" smtClean="0"/>
              <a:t>Prepared Childbirth- method of giving birth in which pain is reduced through the elimination of fear and the use of conditioning exercises.</a:t>
            </a:r>
          </a:p>
          <a:p>
            <a:pPr>
              <a:buNone/>
            </a:pPr>
            <a:r>
              <a:rPr lang="en-US" dirty="0" smtClean="0"/>
              <a:t>-A woman knows instinctively how to give birth</a:t>
            </a:r>
          </a:p>
          <a:p>
            <a:pPr>
              <a:buNone/>
            </a:pPr>
            <a:r>
              <a:rPr lang="en-US" dirty="0" smtClean="0"/>
              <a:t>-there are many helpful classes in preparing for this exciting day.</a:t>
            </a:r>
          </a:p>
          <a:p>
            <a:pPr>
              <a:buNone/>
            </a:pPr>
            <a:r>
              <a:rPr lang="en-US" dirty="0" smtClean="0"/>
              <a:t>-parents will learn what happens in labor and how to deal with the process.</a:t>
            </a:r>
          </a:p>
          <a:p>
            <a:pPr>
              <a:buNone/>
            </a:pPr>
            <a:r>
              <a:rPr lang="en-US" dirty="0" smtClean="0"/>
              <a:t>-Labor: the process by which the baby gradually moves out of the uterus and into the vagina to be born.</a:t>
            </a:r>
          </a:p>
          <a:p>
            <a:pPr>
              <a:buNone/>
            </a:pPr>
            <a:endParaRPr lang="en-US" dirty="0" smtClean="0"/>
          </a:p>
          <a:p>
            <a:pPr>
              <a:buNone/>
            </a:pP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t>Why do we learn about children?</a:t>
            </a:r>
            <a:endParaRPr lang="en-CA" dirty="0"/>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n-US" sz="2400" dirty="0" smtClean="0"/>
              <a:t>Childhood is a time of preparation and scientists are finding that early childhood may be the most important stages of life for a person.</a:t>
            </a:r>
          </a:p>
          <a:p>
            <a:pPr marL="274320" indent="-274320" eaLnBrk="1" fontAlgn="auto" hangingPunct="1">
              <a:spcAft>
                <a:spcPts val="0"/>
              </a:spcAft>
              <a:buFont typeface="Wingdings 2"/>
              <a:buChar char=""/>
              <a:defRPr/>
            </a:pPr>
            <a:r>
              <a:rPr lang="en-US" sz="2400" dirty="0" smtClean="0"/>
              <a:t>The brain of a child develops important connections between nerve cells that allow it to think and control the body in certain ways, in the first few years of life.</a:t>
            </a:r>
          </a:p>
          <a:p>
            <a:pPr marL="274320" indent="-274320" eaLnBrk="1" fontAlgn="auto" hangingPunct="1">
              <a:spcAft>
                <a:spcPts val="0"/>
              </a:spcAft>
              <a:buFont typeface="Wingdings 2"/>
              <a:buChar char=""/>
              <a:defRPr/>
            </a:pPr>
            <a:r>
              <a:rPr lang="en-US" sz="2400" dirty="0" smtClean="0"/>
              <a:t>These connections do not just happen on their own. Children need to be encouraged and given lots of stimulation.</a:t>
            </a:r>
          </a:p>
          <a:p>
            <a:pPr marL="274320" indent="-274320" eaLnBrk="1" fontAlgn="auto" hangingPunct="1">
              <a:spcAft>
                <a:spcPts val="0"/>
              </a:spcAft>
              <a:buFont typeface="Wingdings 2"/>
              <a:buChar char=""/>
              <a:defRPr/>
            </a:pPr>
            <a:r>
              <a:rPr lang="en-US" sz="2400" dirty="0" smtClean="0"/>
              <a:t>The links that develop in the child’s brain promote mental and physical skills. They also will have an impact on the social and emotional characteristics of that child as an adult.</a:t>
            </a:r>
            <a:endParaRPr lang="en-CA"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t>Play is Vital in the Development of a Child.</a:t>
            </a:r>
            <a:endParaRPr lang="en-CA" dirty="0"/>
          </a:p>
        </p:txBody>
      </p:sp>
      <p:sp>
        <p:nvSpPr>
          <p:cNvPr id="3" name="Content Placeholder 2"/>
          <p:cNvSpPr>
            <a:spLocks noGrp="1"/>
          </p:cNvSpPr>
          <p:nvPr>
            <p:ph idx="1"/>
          </p:nvPr>
        </p:nvSpPr>
        <p:spPr/>
        <p:txBody>
          <a:bodyPr>
            <a:normAutofit fontScale="70000" lnSpcReduction="20000"/>
          </a:bodyPr>
          <a:lstStyle/>
          <a:p>
            <a:pPr marL="274320" indent="-274320" eaLnBrk="1" fontAlgn="auto" hangingPunct="1">
              <a:spcAft>
                <a:spcPts val="0"/>
              </a:spcAft>
              <a:buFont typeface="Wingdings 2"/>
              <a:buNone/>
              <a:defRPr/>
            </a:pPr>
            <a:r>
              <a:rPr lang="en-US" dirty="0" smtClean="0"/>
              <a:t>Children benefit from play in many ways…</a:t>
            </a:r>
          </a:p>
          <a:p>
            <a:pPr marL="514350" indent="-514350" eaLnBrk="1" fontAlgn="auto" hangingPunct="1">
              <a:spcAft>
                <a:spcPts val="0"/>
              </a:spcAft>
              <a:buFont typeface="Wingdings 2"/>
              <a:buAutoNum type="arabicPeriod"/>
              <a:defRPr/>
            </a:pPr>
            <a:r>
              <a:rPr lang="en-US" dirty="0" smtClean="0"/>
              <a:t>Physically: Running, jumping, climbing and riding a bike help develop the large muscles of the back, arms, and legs. Making puzzles, finger painting, and stringing beads all help a child to learn to control the small muscles of the hands.</a:t>
            </a:r>
          </a:p>
          <a:p>
            <a:pPr marL="514350" indent="-514350" eaLnBrk="1" fontAlgn="auto" hangingPunct="1">
              <a:spcAft>
                <a:spcPts val="0"/>
              </a:spcAft>
              <a:buFont typeface="Wingdings 2"/>
              <a:buAutoNum type="arabicPeriod"/>
              <a:defRPr/>
            </a:pPr>
            <a:r>
              <a:rPr lang="en-US" dirty="0" smtClean="0"/>
              <a:t>Socially: Playing together. Skills such as taking turns and working together are learned.</a:t>
            </a:r>
          </a:p>
          <a:p>
            <a:pPr marL="514350" indent="-514350" eaLnBrk="1" fontAlgn="auto" hangingPunct="1">
              <a:spcAft>
                <a:spcPts val="0"/>
              </a:spcAft>
              <a:buFont typeface="Wingdings 2"/>
              <a:buAutoNum type="arabicPeriod"/>
              <a:defRPr/>
            </a:pPr>
            <a:r>
              <a:rPr lang="en-US" dirty="0" smtClean="0"/>
              <a:t>Emotionally: Help children work through life’s challenges such as the frustrations of being a small person in a big world.</a:t>
            </a:r>
          </a:p>
          <a:p>
            <a:pPr marL="514350" indent="-514350" eaLnBrk="1" fontAlgn="auto" hangingPunct="1">
              <a:spcAft>
                <a:spcPts val="0"/>
              </a:spcAft>
              <a:buFont typeface="Wingdings 2"/>
              <a:buAutoNum type="arabicPeriod"/>
              <a:defRPr/>
            </a:pPr>
            <a:r>
              <a:rPr lang="en-US" dirty="0" smtClean="0"/>
              <a:t>Morally: Play teaches valuable lessons about right and wrong. Play also helps children to follow rules and act fair towards others.</a:t>
            </a:r>
          </a:p>
          <a:p>
            <a:pPr marL="514350" indent="-514350" eaLnBrk="1" fontAlgn="auto" hangingPunct="1">
              <a:spcAft>
                <a:spcPts val="0"/>
              </a:spcAft>
              <a:buFont typeface="Wingdings 2"/>
              <a:buAutoNum type="arabicPeriod"/>
              <a:defRPr/>
            </a:pPr>
            <a:r>
              <a:rPr lang="en-US" dirty="0" smtClean="0"/>
              <a:t>Intellectually: Toys do not have to be “educational” to promote mental development. Simple activities such as singing nursery rhymes, stacking blocs and sorting all promote intellectual development.</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What is Child Development?</a:t>
            </a:r>
            <a:endParaRPr lang="en-CA" dirty="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Font typeface="Wingdings 2"/>
              <a:buNone/>
              <a:defRPr/>
            </a:pPr>
            <a:r>
              <a:rPr lang="en-US" dirty="0" smtClean="0">
                <a:solidFill>
                  <a:srgbClr val="C00000"/>
                </a:solidFill>
              </a:rPr>
              <a:t>“The study of how children master new skills.”</a:t>
            </a:r>
          </a:p>
          <a:p>
            <a:pPr marL="274320" indent="-274320" eaLnBrk="1" fontAlgn="auto" hangingPunct="1">
              <a:spcAft>
                <a:spcPts val="0"/>
              </a:spcAft>
              <a:buFont typeface="Wingdings 2"/>
              <a:buNone/>
              <a:defRPr/>
            </a:pPr>
            <a:r>
              <a:rPr lang="en-US" dirty="0" smtClean="0"/>
              <a:t>What promotes growth and development?</a:t>
            </a:r>
          </a:p>
          <a:p>
            <a:pPr marL="274320" indent="-274320" eaLnBrk="1" fontAlgn="auto" hangingPunct="1">
              <a:spcAft>
                <a:spcPts val="0"/>
              </a:spcAft>
              <a:buFont typeface="Wingdings 2"/>
              <a:buNone/>
              <a:defRPr/>
            </a:pPr>
            <a:r>
              <a:rPr lang="en-US" dirty="0" smtClean="0"/>
              <a:t>-Heredity: “The passing on of certain characteristics from earlier generations.” (Nature)</a:t>
            </a:r>
          </a:p>
          <a:p>
            <a:pPr marL="274320" indent="-274320" eaLnBrk="1" fontAlgn="auto" hangingPunct="1">
              <a:spcAft>
                <a:spcPts val="0"/>
              </a:spcAft>
              <a:buFont typeface="Wingdings 2"/>
              <a:buNone/>
              <a:defRPr/>
            </a:pPr>
            <a:r>
              <a:rPr lang="en-US" dirty="0" smtClean="0"/>
              <a:t>-Environment: “The people, places and things that surround and influence a person.” (Nurture)</a:t>
            </a:r>
          </a:p>
          <a:p>
            <a:pPr marL="274320" indent="-274320" eaLnBrk="1" fontAlgn="auto" hangingPunct="1">
              <a:spcAft>
                <a:spcPts val="0"/>
              </a:spcAft>
              <a:buFont typeface="Wingdings 2"/>
              <a:buNone/>
              <a:defRPr/>
            </a:pPr>
            <a:r>
              <a:rPr lang="en-US" dirty="0" smtClean="0"/>
              <a:t>-Healthy Body: Physically and mentally.</a:t>
            </a:r>
          </a:p>
          <a:p>
            <a:pPr marL="274320" indent="-274320" eaLnBrk="1" fontAlgn="auto" hangingPunct="1">
              <a:spcAft>
                <a:spcPts val="0"/>
              </a:spcAft>
              <a:buFont typeface="Wingdings 2"/>
              <a:buNone/>
              <a:defRPr/>
            </a:pPr>
            <a:r>
              <a:rPr lang="en-US" dirty="0" smtClean="0"/>
              <a:t>-Nutrition: “The process of providing or obtaining the food necessary for health and growth.”</a:t>
            </a:r>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None/>
              <a:defRPr/>
            </a:pPr>
            <a:endParaRPr lang="en-US" dirty="0" smtClean="0"/>
          </a:p>
          <a:p>
            <a:pPr marL="274320" indent="-274320" eaLnBrk="1" fontAlgn="auto" hangingPunct="1">
              <a:spcAft>
                <a:spcPts val="0"/>
              </a:spcAft>
              <a:buFont typeface="Wingdings 2"/>
              <a:buNone/>
              <a:defRPr/>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Nature vs. Nurture</a:t>
            </a:r>
            <a:endParaRPr lang="en-CA" dirty="0"/>
          </a:p>
        </p:txBody>
      </p:sp>
      <p:sp>
        <p:nvSpPr>
          <p:cNvPr id="3" name="Content Placeholder 2"/>
          <p:cNvSpPr>
            <a:spLocks noGrp="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en-US" b="1" dirty="0" smtClean="0"/>
              <a:t>Definition: </a:t>
            </a:r>
            <a:r>
              <a:rPr lang="en-US" dirty="0" smtClean="0"/>
              <a:t>The nature versus nurture debate is one of the oldest issues in psychology. The debate centers on the relative contributions of </a:t>
            </a:r>
            <a:r>
              <a:rPr lang="en-US" dirty="0" smtClean="0">
                <a:hlinkClick r:id="rId2"/>
              </a:rPr>
              <a:t>genetic inheritance</a:t>
            </a:r>
            <a:r>
              <a:rPr lang="en-US" dirty="0" smtClean="0"/>
              <a:t> and </a:t>
            </a:r>
            <a:r>
              <a:rPr lang="en-US" dirty="0" smtClean="0">
                <a:hlinkClick r:id="rId3"/>
              </a:rPr>
              <a:t>environmental factors</a:t>
            </a:r>
            <a:r>
              <a:rPr lang="en-US" dirty="0" smtClean="0"/>
              <a:t> to human development. Some philosophers such as Plato and Descartes suggested that certain things are inborn, or that they simply occur naturally regardless of environmental influences. Other well-known thinkers such as John Locke believed in what is known as </a:t>
            </a:r>
            <a:r>
              <a:rPr lang="en-US" i="1" dirty="0" smtClean="0"/>
              <a:t>tabula rasa</a:t>
            </a:r>
            <a:r>
              <a:rPr lang="en-US" dirty="0" smtClean="0"/>
              <a:t>, which suggests that the mind begins as a blank slate. According to this notion, everything that we are and all of our knowledge is determined by our experience.</a:t>
            </a:r>
          </a:p>
          <a:p>
            <a:pPr marL="274320" indent="-274320" eaLnBrk="1" fontAlgn="auto" hangingPunct="1">
              <a:spcAft>
                <a:spcPts val="0"/>
              </a:spcAft>
              <a:buFont typeface="Wingdings 2"/>
              <a:buChar char=""/>
              <a:defRPr/>
            </a:pPr>
            <a:r>
              <a:rPr lang="en-US" dirty="0" smtClean="0"/>
              <a:t>For example, when a person achieves tremendous academic success, did they do so because they are genetically predisposed to be successful or is it a result of an enriched environment? Today, the majority of experts believe that behavior and development are influenced by both nature and nurture.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Group Discussion</a:t>
            </a:r>
            <a:endParaRPr lang="en-CA" dirty="0"/>
          </a:p>
        </p:txBody>
      </p:sp>
      <p:sp>
        <p:nvSpPr>
          <p:cNvPr id="12291"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endParaRPr lang="en-US" smtClean="0"/>
          </a:p>
          <a:p>
            <a:pPr eaLnBrk="1" hangingPunct="1"/>
            <a:r>
              <a:rPr lang="en-US" smtClean="0"/>
              <a:t>In groups of 4, discuss the issue of nature vs. nurture. What are your group’s opinions on this issue. Is development influenced by nature (heredity) or nurture (environment)?</a:t>
            </a:r>
          </a:p>
          <a:p>
            <a:pPr eaLnBrk="1" hangingPunct="1"/>
            <a:r>
              <a:rPr lang="en-US" smtClean="0"/>
              <a:t>One group member must record opinions and another group member needs to be the speaker and present findings to class.</a:t>
            </a:r>
            <a:endParaRPr lang="en-CA"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Nature vs. Nurture</a:t>
            </a:r>
            <a:endParaRPr lang="en-CA" dirty="0"/>
          </a:p>
        </p:txBody>
      </p:sp>
      <p:sp>
        <p:nvSpPr>
          <p:cNvPr id="14339" name="Content Placeholder 2"/>
          <p:cNvSpPr>
            <a:spLocks noGrp="1"/>
          </p:cNvSpPr>
          <p:nvPr>
            <p:ph idx="1"/>
          </p:nvPr>
        </p:nvSpPr>
        <p:spPr/>
        <p:txBody>
          <a:bodyPr/>
          <a:lstStyle/>
          <a:p>
            <a:pPr eaLnBrk="1" hangingPunct="1"/>
            <a:r>
              <a:rPr lang="en-CA" smtClean="0">
                <a:hlinkClick r:id="rId2"/>
              </a:rPr>
              <a:t>http://www.youtube.com/watch?v=TJAB7OS4fXg</a:t>
            </a:r>
            <a:endParaRPr lang="en-CA" smtClean="0"/>
          </a:p>
          <a:p>
            <a:pPr eaLnBrk="1" hangingPunct="1"/>
            <a:r>
              <a:rPr lang="en-CA" smtClean="0">
                <a:hlinkClick r:id="rId3"/>
              </a:rPr>
              <a:t>http://www.cbc.ca/natureofthings/episode/born-to-be-good-1.html</a:t>
            </a:r>
            <a:endParaRPr lang="en-CA" smtClean="0"/>
          </a:p>
          <a:p>
            <a:pPr eaLnBrk="1" hangingPunct="1"/>
            <a:endParaRPr lang="en-US" smtClean="0"/>
          </a:p>
          <a:p>
            <a:pPr eaLnBrk="1" hangingPunct="1"/>
            <a:r>
              <a:rPr lang="en-US" smtClean="0"/>
              <a:t>Nature vs. Nurture Project</a:t>
            </a:r>
            <a:endParaRPr lang="en-CA"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Prenatal Development</a:t>
            </a:r>
            <a:endParaRPr lang="en-CA" dirty="0"/>
          </a:p>
        </p:txBody>
      </p:sp>
      <p:sp>
        <p:nvSpPr>
          <p:cNvPr id="16387" name="Content Placeholder 2"/>
          <p:cNvSpPr>
            <a:spLocks noGrp="1"/>
          </p:cNvSpPr>
          <p:nvPr>
            <p:ph idx="1"/>
          </p:nvPr>
        </p:nvSpPr>
        <p:spPr/>
        <p:txBody>
          <a:bodyPr/>
          <a:lstStyle/>
          <a:p>
            <a:pPr eaLnBrk="1" hangingPunct="1"/>
            <a:r>
              <a:rPr lang="en-US" smtClean="0"/>
              <a:t>During pregnancy, a single cell grows and develops into a human, being capable of independent life. This process, which takes about nine months, is called prenatal development.</a:t>
            </a:r>
          </a:p>
          <a:p>
            <a:pPr eaLnBrk="1" hangingPunct="1"/>
            <a:r>
              <a:rPr lang="en-US" smtClean="0"/>
              <a:t>Conception: About once each month, an </a:t>
            </a:r>
            <a:r>
              <a:rPr lang="en-US" b="1" smtClean="0"/>
              <a:t>ovum</a:t>
            </a:r>
            <a:r>
              <a:rPr lang="en-US" smtClean="0"/>
              <a:t> ( a female cell or egg) is released by one of a women’s ovaries. The egg moves through the </a:t>
            </a:r>
            <a:r>
              <a:rPr lang="en-US" b="1" smtClean="0"/>
              <a:t>fallopian tubes </a:t>
            </a:r>
            <a:r>
              <a:rPr lang="en-US" smtClean="0"/>
              <a:t>to the </a:t>
            </a:r>
            <a:r>
              <a:rPr lang="en-US" b="1" smtClean="0"/>
              <a:t>uterus.</a:t>
            </a:r>
            <a:r>
              <a:rPr lang="en-US" smtClean="0"/>
              <a:t> The </a:t>
            </a:r>
            <a:r>
              <a:rPr lang="en-US" b="1" smtClean="0"/>
              <a:t>uterus</a:t>
            </a:r>
            <a:r>
              <a:rPr lang="en-US" smtClean="0"/>
              <a:t> is the organ in a women’s body in which a baby develops during pregnancy. The journey takes about two to three days.</a:t>
            </a:r>
            <a:endParaRPr lang="en-CA"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1000</TotalTime>
  <Words>1454</Words>
  <Application>Microsoft Office PowerPoint</Application>
  <PresentationFormat>On-screen Show (4:3)</PresentationFormat>
  <Paragraphs>96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Trebuchet MS</vt:lpstr>
      <vt:lpstr>Wingdings</vt:lpstr>
      <vt:lpstr>Wingdings 2</vt:lpstr>
      <vt:lpstr>Opulent</vt:lpstr>
      <vt:lpstr>Child Studies 120</vt:lpstr>
      <vt:lpstr>Why Learn About Children?</vt:lpstr>
      <vt:lpstr>Why do we learn about children?</vt:lpstr>
      <vt:lpstr>Play is Vital in the Development of a Child.</vt:lpstr>
      <vt:lpstr>What is Child Development?</vt:lpstr>
      <vt:lpstr>Nature vs. Nurture</vt:lpstr>
      <vt:lpstr>Group Discussion</vt:lpstr>
      <vt:lpstr>Nature vs. Nurture</vt:lpstr>
      <vt:lpstr>Prenatal Development</vt:lpstr>
      <vt:lpstr>PowerPoint Presentation</vt:lpstr>
      <vt:lpstr>Conception..</vt:lpstr>
      <vt:lpstr>Stages of Development: Zygote to Fetus.</vt:lpstr>
      <vt:lpstr>PowerPoint Presentation</vt:lpstr>
      <vt:lpstr>PowerPoint Presentation</vt:lpstr>
      <vt:lpstr>PowerPoint Presentation</vt:lpstr>
      <vt:lpstr>Questions</vt:lpstr>
      <vt:lpstr>Pregnancy Development: Month to Month</vt:lpstr>
      <vt:lpstr>Example: Month 8</vt:lpstr>
      <vt:lpstr>PowerPoint Presentation</vt:lpstr>
      <vt:lpstr>Birth and After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Studies 120</dc:title>
  <dc:creator>user</dc:creator>
  <cp:lastModifiedBy>Moreton, Laurie A. (ASD-E)</cp:lastModifiedBy>
  <cp:revision>13</cp:revision>
  <dcterms:created xsi:type="dcterms:W3CDTF">2013-01-29T13:37:38Z</dcterms:created>
  <dcterms:modified xsi:type="dcterms:W3CDTF">2015-01-30T01:40:00Z</dcterms:modified>
</cp:coreProperties>
</file>